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sldIdLst>
    <p:sldId id="256" r:id="rId2"/>
    <p:sldId id="280" r:id="rId3"/>
    <p:sldId id="273" r:id="rId4"/>
    <p:sldId id="257" r:id="rId5"/>
    <p:sldId id="260" r:id="rId6"/>
    <p:sldId id="259" r:id="rId7"/>
    <p:sldId id="270" r:id="rId8"/>
    <p:sldId id="271" r:id="rId9"/>
    <p:sldId id="272" r:id="rId10"/>
    <p:sldId id="263" r:id="rId11"/>
    <p:sldId id="261" r:id="rId12"/>
    <p:sldId id="262" r:id="rId13"/>
    <p:sldId id="264" r:id="rId14"/>
    <p:sldId id="276" r:id="rId15"/>
    <p:sldId id="277" r:id="rId16"/>
    <p:sldId id="274" r:id="rId17"/>
    <p:sldId id="278" r:id="rId18"/>
    <p:sldId id="279" r:id="rId19"/>
    <p:sldId id="275" r:id="rId20"/>
    <p:sldId id="266" r:id="rId21"/>
    <p:sldId id="268"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20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DFFC35-8B98-4FB2-BB97-77693A7BA65D}" type="datetimeFigureOut">
              <a:rPr lang="en-US" smtClean="0"/>
              <a:t>8/1/2014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36A49-1526-4A71-8CB4-397E84424553}"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FFC35-8B98-4FB2-BB97-77693A7BA65D}" type="datetimeFigureOut">
              <a:rPr lang="en-US" smtClean="0"/>
              <a:t>8/1/2014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DFFC35-8B98-4FB2-BB97-77693A7BA65D}" type="datetimeFigureOut">
              <a:rPr lang="en-US" smtClean="0"/>
              <a:t>8/1/2014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FFC35-8B98-4FB2-BB97-77693A7BA65D}" type="datetimeFigureOut">
              <a:rPr lang="en-US" smtClean="0"/>
              <a:t>8/1/2014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FFC35-8B98-4FB2-BB97-77693A7BA65D}" type="datetimeFigureOut">
              <a:rPr lang="en-US" smtClean="0"/>
              <a:t>8/1/2014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B36A49-1526-4A71-8CB4-397E84424553}"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DFFC35-8B98-4FB2-BB97-77693A7BA65D}" type="datetimeFigureOut">
              <a:rPr lang="en-US" smtClean="0"/>
              <a:t>8/1/2014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DFFC35-8B98-4FB2-BB97-77693A7BA65D}" type="datetimeFigureOut">
              <a:rPr lang="en-US" smtClean="0"/>
              <a:t>8/1/2014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B36A49-1526-4A71-8CB4-397E84424553}"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DFFC35-8B98-4FB2-BB97-77693A7BA65D}" type="datetimeFigureOut">
              <a:rPr lang="en-US" smtClean="0"/>
              <a:t>8/1/2014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FFC35-8B98-4FB2-BB97-77693A7BA65D}" type="datetimeFigureOut">
              <a:rPr lang="en-US" smtClean="0"/>
              <a:t>8/1/2014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FFC35-8B98-4FB2-BB97-77693A7BA65D}" type="datetimeFigureOut">
              <a:rPr lang="en-US" smtClean="0"/>
              <a:t>8/1/2014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36A49-1526-4A71-8CB4-397E84424553}"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FFC35-8B98-4FB2-BB97-77693A7BA65D}" type="datetimeFigureOut">
              <a:rPr lang="en-US" smtClean="0"/>
              <a:t>8/1/2014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B36A49-1526-4A71-8CB4-397E844245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6DFFC35-8B98-4FB2-BB97-77693A7BA65D}" type="datetimeFigureOut">
              <a:rPr lang="en-US" smtClean="0"/>
              <a:t>8/1/2014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2B36A49-1526-4A71-8CB4-397E8442455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docs.googl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docs@sdmathcircl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mailto:docs@sdmathcircl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ocs@sdmathcircle.org" TargetMode="External"/><Relationship Id="rId2" Type="http://schemas.openxmlformats.org/officeDocument/2006/relationships/hyperlink" Target="http://www.sdmathcircle.org/uploads/Documents/Waiver_of_Liability%202014-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How to Apply for SDMC Enrollment</a:t>
            </a:r>
            <a:endParaRPr lang="en-US" dirty="0"/>
          </a:p>
        </p:txBody>
      </p:sp>
      <p:sp>
        <p:nvSpPr>
          <p:cNvPr id="3" name="Subtitle 2"/>
          <p:cNvSpPr>
            <a:spLocks noGrp="1"/>
          </p:cNvSpPr>
          <p:nvPr>
            <p:ph type="subTitle" idx="1"/>
          </p:nvPr>
        </p:nvSpPr>
        <p:spPr/>
        <p:txBody>
          <a:bodyPr>
            <a:normAutofit lnSpcReduction="10000"/>
          </a:bodyPr>
          <a:lstStyle/>
          <a:p>
            <a:endParaRPr lang="en-US" dirty="0" smtClean="0"/>
          </a:p>
          <a:p>
            <a:r>
              <a:rPr lang="en-US" dirty="0" smtClean="0"/>
              <a:t>New Students</a:t>
            </a:r>
          </a:p>
          <a:p>
            <a:endParaRPr lang="en-US" dirty="0"/>
          </a:p>
          <a:p>
            <a:r>
              <a:rPr lang="en-US" dirty="0" smtClean="0"/>
              <a:t>2014 – 2015 season</a:t>
            </a:r>
            <a:endParaRPr lang="en-US" dirty="0"/>
          </a:p>
        </p:txBody>
      </p:sp>
    </p:spTree>
    <p:extLst>
      <p:ext uri="{BB962C8B-B14F-4D97-AF65-F5344CB8AC3E}">
        <p14:creationId xmlns:p14="http://schemas.microsoft.com/office/powerpoint/2010/main" val="2357936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Prepare Your </a:t>
            </a:r>
            <a:r>
              <a:rPr lang="en-US" dirty="0" err="1" smtClean="0"/>
              <a:t>GoogleDocs</a:t>
            </a:r>
            <a:r>
              <a:rPr lang="en-US" dirty="0" smtClean="0"/>
              <a:t> Access</a:t>
            </a:r>
            <a:endParaRPr lang="en-US" dirty="0"/>
          </a:p>
        </p:txBody>
      </p:sp>
      <p:sp>
        <p:nvSpPr>
          <p:cNvPr id="3" name="Content Placeholder 2"/>
          <p:cNvSpPr>
            <a:spLocks noGrp="1"/>
          </p:cNvSpPr>
          <p:nvPr>
            <p:ph idx="1"/>
          </p:nvPr>
        </p:nvSpPr>
        <p:spPr/>
        <p:txBody>
          <a:bodyPr>
            <a:normAutofit/>
          </a:bodyPr>
          <a:lstStyle/>
          <a:p>
            <a:r>
              <a:rPr lang="en-US" dirty="0" smtClean="0"/>
              <a:t>Before taking any of the steps that follow, be sure that you have established </a:t>
            </a:r>
            <a:r>
              <a:rPr lang="en-US" dirty="0" err="1" smtClean="0"/>
              <a:t>GoogleDocs</a:t>
            </a:r>
            <a:r>
              <a:rPr lang="en-US" dirty="0" smtClean="0"/>
              <a:t> access for the Primary </a:t>
            </a:r>
            <a:r>
              <a:rPr lang="en-US" dirty="0"/>
              <a:t>E</a:t>
            </a:r>
            <a:r>
              <a:rPr lang="en-US" dirty="0" smtClean="0"/>
              <a:t>mail </a:t>
            </a:r>
            <a:r>
              <a:rPr lang="en-US" dirty="0"/>
              <a:t>A</a:t>
            </a:r>
            <a:r>
              <a:rPr lang="en-US" dirty="0" smtClean="0"/>
              <a:t>ddress.</a:t>
            </a:r>
          </a:p>
          <a:p>
            <a:endParaRPr lang="en-US" dirty="0" smtClean="0"/>
          </a:p>
          <a:p>
            <a:r>
              <a:rPr lang="en-US" i="1" dirty="0" smtClean="0"/>
              <a:t>If the parent wishes to share document access with the student, be sure that you have also prepared </a:t>
            </a:r>
            <a:r>
              <a:rPr lang="en-US" i="1" dirty="0" err="1" smtClean="0"/>
              <a:t>GoogleDocs</a:t>
            </a:r>
            <a:r>
              <a:rPr lang="en-US" i="1" dirty="0" smtClean="0"/>
              <a:t> access for the student email address.</a:t>
            </a:r>
          </a:p>
          <a:p>
            <a:endParaRPr lang="en-US" dirty="0" smtClean="0"/>
          </a:p>
          <a:p>
            <a:r>
              <a:rPr lang="en-US" dirty="0" smtClean="0"/>
              <a:t>Go to </a:t>
            </a:r>
            <a:r>
              <a:rPr lang="en-US" dirty="0" smtClean="0">
                <a:hlinkClick r:id="rId2" action="ppaction://hlinkfile"/>
              </a:rPr>
              <a:t>docs.google.com</a:t>
            </a:r>
            <a:r>
              <a:rPr lang="en-US" dirty="0" smtClean="0"/>
              <a:t>, click “Sign up”.</a:t>
            </a:r>
          </a:p>
          <a:p>
            <a:endParaRPr lang="en-US" dirty="0" smtClean="0"/>
          </a:p>
          <a:p>
            <a:r>
              <a:rPr lang="en-US" dirty="0" smtClean="0"/>
              <a:t>A Gmail account is </a:t>
            </a:r>
            <a:r>
              <a:rPr lang="en-US" u="sng" dirty="0" smtClean="0"/>
              <a:t>not</a:t>
            </a:r>
            <a:r>
              <a:rPr lang="en-US" dirty="0" smtClean="0"/>
              <a:t> necessary.</a:t>
            </a:r>
            <a:endParaRPr lang="en-US" dirty="0"/>
          </a:p>
        </p:txBody>
      </p:sp>
    </p:spTree>
    <p:extLst>
      <p:ext uri="{BB962C8B-B14F-4D97-AF65-F5344CB8AC3E}">
        <p14:creationId xmlns:p14="http://schemas.microsoft.com/office/powerpoint/2010/main" val="3463334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1 – Send Application Request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Student’s parent should send a message essentially as follows:</a:t>
            </a:r>
          </a:p>
          <a:p>
            <a:pPr marL="0" indent="0">
              <a:buNone/>
            </a:pP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From:		Primary </a:t>
            </a:r>
            <a:r>
              <a:rPr lang="en-US" sz="2200" dirty="0">
                <a:latin typeface="Consolas" pitchFamily="49" charset="0"/>
                <a:cs typeface="Consolas" pitchFamily="49" charset="0"/>
              </a:rPr>
              <a:t>E</a:t>
            </a:r>
            <a:r>
              <a:rPr lang="en-US" sz="2200" dirty="0" smtClean="0">
                <a:latin typeface="Consolas" pitchFamily="49" charset="0"/>
                <a:cs typeface="Consolas" pitchFamily="49" charset="0"/>
              </a:rPr>
              <a:t>mail </a:t>
            </a:r>
            <a:r>
              <a:rPr lang="en-US" sz="2200" dirty="0">
                <a:latin typeface="Consolas" pitchFamily="49" charset="0"/>
                <a:cs typeface="Consolas" pitchFamily="49" charset="0"/>
              </a:rPr>
              <a:t>A</a:t>
            </a:r>
            <a:r>
              <a:rPr lang="en-US" sz="2200" dirty="0" smtClean="0">
                <a:latin typeface="Consolas" pitchFamily="49" charset="0"/>
                <a:cs typeface="Consolas" pitchFamily="49" charset="0"/>
              </a:rPr>
              <a:t>ddress</a:t>
            </a:r>
          </a:p>
          <a:p>
            <a:pPr marL="0" indent="0">
              <a:buNone/>
            </a:pPr>
            <a:r>
              <a:rPr lang="en-US" sz="2200" dirty="0" smtClean="0">
                <a:latin typeface="Consolas" pitchFamily="49" charset="0"/>
                <a:cs typeface="Consolas" pitchFamily="49" charset="0"/>
              </a:rPr>
              <a:t>To:		</a:t>
            </a:r>
            <a:r>
              <a:rPr lang="en-US" sz="2200" dirty="0" smtClean="0">
                <a:latin typeface="Consolas" pitchFamily="49" charset="0"/>
                <a:cs typeface="Consolas" pitchFamily="49" charset="0"/>
                <a:hlinkClick r:id="rId2"/>
              </a:rPr>
              <a:t>docs@sdmathcircle.org</a:t>
            </a: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Subject:	“application” or “registration”</a:t>
            </a:r>
          </a:p>
          <a:p>
            <a:pPr marL="0" indent="0">
              <a:buNone/>
            </a:pPr>
            <a:r>
              <a:rPr lang="en-US" sz="2200" dirty="0" smtClean="0">
                <a:latin typeface="Consolas" pitchFamily="49" charset="0"/>
                <a:cs typeface="Consolas" pitchFamily="49" charset="0"/>
              </a:rPr>
              <a:t>Attached:	</a:t>
            </a:r>
            <a:r>
              <a:rPr lang="en-US" sz="2200" b="1" dirty="0" smtClean="0">
                <a:solidFill>
                  <a:srgbClr val="FF0000"/>
                </a:solidFill>
                <a:latin typeface="Consolas" pitchFamily="49" charset="0"/>
                <a:cs typeface="Consolas" pitchFamily="49" charset="0"/>
              </a:rPr>
              <a:t>Smith, John Liability Waiver.pdf </a:t>
            </a:r>
          </a:p>
          <a:p>
            <a:pPr marL="0" indent="0">
              <a:buNone/>
            </a:pPr>
            <a:r>
              <a:rPr lang="en-US" sz="2200" dirty="0" smtClean="0">
                <a:latin typeface="Consolas" pitchFamily="49" charset="0"/>
                <a:cs typeface="Consolas" pitchFamily="49" charset="0"/>
              </a:rPr>
              <a:t>		</a:t>
            </a:r>
            <a:r>
              <a:rPr lang="en-US" sz="2200" dirty="0" smtClean="0">
                <a:solidFill>
                  <a:srgbClr val="FF0000"/>
                </a:solidFill>
                <a:latin typeface="Consolas" pitchFamily="49" charset="0"/>
                <a:cs typeface="Consolas" pitchFamily="49" charset="0"/>
              </a:rPr>
              <a:t>↑ </a:t>
            </a:r>
            <a:r>
              <a:rPr lang="en-US" sz="2200" dirty="0">
                <a:solidFill>
                  <a:srgbClr val="FF0000"/>
                </a:solidFill>
                <a:latin typeface="Consolas" pitchFamily="49" charset="0"/>
                <a:cs typeface="Consolas" pitchFamily="49" charset="0"/>
              </a:rPr>
              <a:t>↑ ↑ ↑ ↑ ↑ ↑ ↑ ↑ ↑ ↑ ↑ ↑ ↑ ↑ </a:t>
            </a:r>
            <a:endParaRPr lang="en-US" sz="2200" dirty="0" smtClean="0">
              <a:solidFill>
                <a:srgbClr val="FF0000"/>
              </a:solidFill>
              <a:latin typeface="Consolas" pitchFamily="49" charset="0"/>
              <a:cs typeface="Consolas" pitchFamily="49" charset="0"/>
            </a:endParaRPr>
          </a:p>
          <a:p>
            <a:pPr marL="0" indent="0">
              <a:buNone/>
            </a:pP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The message body should request the generation of a Student Profile.  Please include the </a:t>
            </a:r>
            <a:r>
              <a:rPr lang="en-US" sz="2200" u="sng" dirty="0" smtClean="0">
                <a:latin typeface="Consolas" pitchFamily="49" charset="0"/>
                <a:cs typeface="Consolas" pitchFamily="49" charset="0"/>
              </a:rPr>
              <a:t>student name</a:t>
            </a:r>
            <a:r>
              <a:rPr lang="en-US" sz="2200" dirty="0" smtClean="0">
                <a:latin typeface="Consolas" pitchFamily="49" charset="0"/>
                <a:cs typeface="Consolas" pitchFamily="49" charset="0"/>
              </a:rPr>
              <a:t> and </a:t>
            </a:r>
            <a:r>
              <a:rPr lang="en-US" sz="2200" u="sng" dirty="0" smtClean="0">
                <a:latin typeface="Consolas" pitchFamily="49" charset="0"/>
                <a:cs typeface="Consolas" pitchFamily="49" charset="0"/>
              </a:rPr>
              <a:t>home phone</a:t>
            </a:r>
            <a:r>
              <a:rPr lang="en-US" sz="2200" dirty="0" smtClean="0">
                <a:latin typeface="Consolas" pitchFamily="49" charset="0"/>
                <a:cs typeface="Consolas" pitchFamily="49" charset="0"/>
              </a:rPr>
              <a:t> for possible contact in case any problems are encountered.</a:t>
            </a:r>
          </a:p>
          <a:p>
            <a:pPr marL="0" indent="0">
              <a:buNone/>
            </a:pPr>
            <a:endParaRPr lang="en-US" sz="2200" dirty="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If the parent wishes to share access to the Student </a:t>
            </a:r>
            <a:r>
              <a:rPr lang="en-US" sz="2200" dirty="0">
                <a:latin typeface="Consolas" pitchFamily="49" charset="0"/>
                <a:cs typeface="Consolas" pitchFamily="49" charset="0"/>
              </a:rPr>
              <a:t>P</a:t>
            </a:r>
            <a:r>
              <a:rPr lang="en-US" sz="2200" dirty="0" smtClean="0">
                <a:latin typeface="Consolas" pitchFamily="49" charset="0"/>
                <a:cs typeface="Consolas" pitchFamily="49" charset="0"/>
              </a:rPr>
              <a:t>rofile with the student, provide the </a:t>
            </a:r>
            <a:r>
              <a:rPr lang="en-US" sz="2200" u="sng" dirty="0" smtClean="0">
                <a:latin typeface="Consolas" pitchFamily="49" charset="0"/>
                <a:cs typeface="Consolas" pitchFamily="49" charset="0"/>
              </a:rPr>
              <a:t>student’s email address</a:t>
            </a:r>
            <a:r>
              <a:rPr lang="en-US" sz="2200" dirty="0" smtClean="0">
                <a:latin typeface="Consolas" pitchFamily="49" charset="0"/>
                <a:cs typeface="Consolas" pitchFamily="49" charset="0"/>
              </a:rPr>
              <a:t> at this time in the same message.</a:t>
            </a:r>
            <a:endParaRPr lang="en-US" sz="2200" dirty="0">
              <a:latin typeface="Consolas" pitchFamily="49" charset="0"/>
              <a:cs typeface="Consolas" pitchFamily="49" charset="0"/>
            </a:endParaRPr>
          </a:p>
        </p:txBody>
      </p:sp>
      <p:sp>
        <p:nvSpPr>
          <p:cNvPr id="5" name="Left Arrow Callout 4"/>
          <p:cNvSpPr/>
          <p:nvPr/>
        </p:nvSpPr>
        <p:spPr>
          <a:xfrm>
            <a:off x="7010400" y="2514600"/>
            <a:ext cx="2133600" cy="1600200"/>
          </a:xfrm>
          <a:prstGeom prst="leftArrowCallout">
            <a:avLst>
              <a:gd name="adj1" fmla="val 25000"/>
              <a:gd name="adj2" fmla="val 25000"/>
              <a:gd name="adj3" fmla="val 25000"/>
              <a:gd name="adj4" fmla="val 665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Always name files with student name as </a:t>
            </a:r>
          </a:p>
          <a:p>
            <a:pPr algn="ctr"/>
            <a:r>
              <a:rPr lang="en-US" dirty="0" smtClean="0"/>
              <a:t>“Last, First”</a:t>
            </a:r>
            <a:endParaRPr lang="en-US" dirty="0"/>
          </a:p>
        </p:txBody>
      </p:sp>
    </p:spTree>
    <p:extLst>
      <p:ext uri="{BB962C8B-B14F-4D97-AF65-F5344CB8AC3E}">
        <p14:creationId xmlns:p14="http://schemas.microsoft.com/office/powerpoint/2010/main" val="288703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2 – Receive Profile Link</a:t>
            </a:r>
            <a:endParaRPr lang="en-US" dirty="0"/>
          </a:p>
        </p:txBody>
      </p:sp>
      <p:sp>
        <p:nvSpPr>
          <p:cNvPr id="3" name="Content Placeholder 2"/>
          <p:cNvSpPr>
            <a:spLocks noGrp="1"/>
          </p:cNvSpPr>
          <p:nvPr>
            <p:ph idx="1"/>
          </p:nvPr>
        </p:nvSpPr>
        <p:spPr/>
        <p:txBody>
          <a:bodyPr>
            <a:normAutofit/>
          </a:bodyPr>
          <a:lstStyle/>
          <a:p>
            <a:r>
              <a:rPr lang="en-US" dirty="0" smtClean="0"/>
              <a:t>An empty Student Profile will be created on </a:t>
            </a:r>
            <a:r>
              <a:rPr lang="en-US" dirty="0" err="1" smtClean="0"/>
              <a:t>GoogleDocs</a:t>
            </a:r>
            <a:r>
              <a:rPr lang="en-US" dirty="0" smtClean="0"/>
              <a:t> and shared with the parent using the primary email address.</a:t>
            </a:r>
          </a:p>
          <a:p>
            <a:endParaRPr lang="en-US" dirty="0" smtClean="0"/>
          </a:p>
          <a:p>
            <a:r>
              <a:rPr lang="en-US" dirty="0" smtClean="0"/>
              <a:t>If the parent chooses, the Student Profile will also be shared with the student.</a:t>
            </a:r>
          </a:p>
          <a:p>
            <a:endParaRPr lang="en-US" dirty="0" smtClean="0"/>
          </a:p>
          <a:p>
            <a:r>
              <a:rPr lang="en-US" dirty="0" smtClean="0"/>
              <a:t>Each share address will receive an automated message from </a:t>
            </a:r>
            <a:r>
              <a:rPr lang="en-US" dirty="0" err="1" smtClean="0"/>
              <a:t>GoogleDocs</a:t>
            </a:r>
            <a:r>
              <a:rPr lang="en-US" dirty="0" smtClean="0"/>
              <a:t> containing a link to the Student Profile.</a:t>
            </a:r>
            <a:endParaRPr lang="en-US" dirty="0"/>
          </a:p>
        </p:txBody>
      </p:sp>
    </p:spTree>
    <p:extLst>
      <p:ext uri="{BB962C8B-B14F-4D97-AF65-F5344CB8AC3E}">
        <p14:creationId xmlns:p14="http://schemas.microsoft.com/office/powerpoint/2010/main" val="3195526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3 – Develop Student Profile</a:t>
            </a:r>
            <a:endParaRPr lang="en-US" dirty="0"/>
          </a:p>
        </p:txBody>
      </p:sp>
      <p:sp>
        <p:nvSpPr>
          <p:cNvPr id="3" name="Content Placeholder 2"/>
          <p:cNvSpPr>
            <a:spLocks noGrp="1"/>
          </p:cNvSpPr>
          <p:nvPr>
            <p:ph idx="1"/>
          </p:nvPr>
        </p:nvSpPr>
        <p:spPr/>
        <p:txBody>
          <a:bodyPr>
            <a:normAutofit fontScale="92500"/>
          </a:bodyPr>
          <a:lstStyle/>
          <a:p>
            <a:r>
              <a:rPr lang="en-US" dirty="0" smtClean="0"/>
              <a:t>Access the Student Profile on </a:t>
            </a:r>
            <a:r>
              <a:rPr lang="en-US" dirty="0" err="1" smtClean="0"/>
              <a:t>GoogleDocs</a:t>
            </a:r>
            <a:r>
              <a:rPr lang="en-US" dirty="0" smtClean="0"/>
              <a:t> and fill in information as appropriate.</a:t>
            </a:r>
          </a:p>
          <a:p>
            <a:endParaRPr lang="en-US" sz="900" dirty="0"/>
          </a:p>
          <a:p>
            <a:r>
              <a:rPr lang="en-US" dirty="0" smtClean="0"/>
              <a:t>Don’t attempt to download and re-upload the document – it can be edited directly on </a:t>
            </a:r>
            <a:r>
              <a:rPr lang="en-US" dirty="0" err="1" smtClean="0"/>
              <a:t>GoogleDocs</a:t>
            </a:r>
            <a:r>
              <a:rPr lang="en-US" dirty="0" smtClean="0"/>
              <a:t> through your browser.  If you encounter rendering issues, it is likely your browser – check settings or try another; we are not equipped to troubleshoot.</a:t>
            </a:r>
          </a:p>
          <a:p>
            <a:endParaRPr lang="en-US" sz="900" dirty="0" smtClean="0"/>
          </a:p>
          <a:p>
            <a:r>
              <a:rPr lang="en-US" dirty="0" smtClean="0"/>
              <a:t>You do not need to do this all at once!  In fact, we want you to take your time and be thoughtful.  </a:t>
            </a:r>
            <a:r>
              <a:rPr lang="en-US" dirty="0" err="1" smtClean="0"/>
              <a:t>GoogleDocs</a:t>
            </a:r>
            <a:r>
              <a:rPr lang="en-US" dirty="0" smtClean="0"/>
              <a:t> saves automatically, permitting you to walk away and return easily. </a:t>
            </a:r>
          </a:p>
          <a:p>
            <a:endParaRPr lang="en-US" sz="900" dirty="0" smtClean="0"/>
          </a:p>
          <a:p>
            <a:r>
              <a:rPr lang="en-US" i="1" dirty="0" smtClean="0"/>
              <a:t>Member students are expected to keep their Student Profiles up to date on an ongoing basis.</a:t>
            </a:r>
            <a:endParaRPr lang="en-US" i="1" dirty="0"/>
          </a:p>
        </p:txBody>
      </p:sp>
    </p:spTree>
    <p:extLst>
      <p:ext uri="{BB962C8B-B14F-4D97-AF65-F5344CB8AC3E}">
        <p14:creationId xmlns:p14="http://schemas.microsoft.com/office/powerpoint/2010/main" val="3923465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Profile – Upper Part</a:t>
            </a:r>
            <a:endParaRPr lang="en-US" dirty="0"/>
          </a:p>
        </p:txBody>
      </p:sp>
      <p:sp>
        <p:nvSpPr>
          <p:cNvPr id="3" name="Content Placeholder 2"/>
          <p:cNvSpPr>
            <a:spLocks noGrp="1"/>
          </p:cNvSpPr>
          <p:nvPr>
            <p:ph idx="1"/>
          </p:nvPr>
        </p:nvSpPr>
        <p:spPr/>
        <p:txBody>
          <a:bodyPr>
            <a:normAutofit/>
          </a:bodyPr>
          <a:lstStyle/>
          <a:p>
            <a:r>
              <a:rPr lang="en-US" dirty="0" smtClean="0"/>
              <a:t>The upper part of the Student Profile is concerned with </a:t>
            </a:r>
            <a:r>
              <a:rPr lang="en-US" dirty="0" err="1" smtClean="0"/>
              <a:t>administrativia</a:t>
            </a:r>
            <a:r>
              <a:rPr lang="en-US" dirty="0" smtClean="0"/>
              <a:t> such as student and family contact information, ability group selection, parent service interests, financial pledging, etc.  </a:t>
            </a:r>
          </a:p>
          <a:p>
            <a:endParaRPr lang="en-US" dirty="0"/>
          </a:p>
          <a:p>
            <a:r>
              <a:rPr lang="en-US" dirty="0" smtClean="0"/>
              <a:t>Several checkboxes direct you to information on safety, SDMC’s privacy policy, and code of conduct.</a:t>
            </a:r>
          </a:p>
          <a:p>
            <a:endParaRPr lang="en-US" dirty="0"/>
          </a:p>
          <a:p>
            <a:r>
              <a:rPr lang="en-US" dirty="0" smtClean="0"/>
              <a:t>This is information SDMC needs to function and we need your cooperation in providing the information requested; please do not skip any of these sections.</a:t>
            </a:r>
          </a:p>
        </p:txBody>
      </p:sp>
    </p:spTree>
    <p:extLst>
      <p:ext uri="{BB962C8B-B14F-4D97-AF65-F5344CB8AC3E}">
        <p14:creationId xmlns:p14="http://schemas.microsoft.com/office/powerpoint/2010/main" val="342859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Profile – Lower Part</a:t>
            </a:r>
            <a:endParaRPr lang="en-US" dirty="0"/>
          </a:p>
        </p:txBody>
      </p:sp>
      <p:sp>
        <p:nvSpPr>
          <p:cNvPr id="3" name="Content Placeholder 2"/>
          <p:cNvSpPr>
            <a:spLocks noGrp="1"/>
          </p:cNvSpPr>
          <p:nvPr>
            <p:ph idx="1"/>
          </p:nvPr>
        </p:nvSpPr>
        <p:spPr/>
        <p:txBody>
          <a:bodyPr>
            <a:normAutofit lnSpcReduction="10000"/>
          </a:bodyPr>
          <a:lstStyle/>
          <a:p>
            <a:r>
              <a:rPr lang="en-US" dirty="0" smtClean="0"/>
              <a:t>The lower part of the Student Profile is concerned with student educational background.</a:t>
            </a:r>
          </a:p>
          <a:p>
            <a:endParaRPr lang="en-US" sz="900" dirty="0" smtClean="0"/>
          </a:p>
          <a:p>
            <a:r>
              <a:rPr lang="en-US" dirty="0" smtClean="0"/>
              <a:t>SDMC students tend to be </a:t>
            </a:r>
            <a:r>
              <a:rPr lang="en-US" dirty="0" smtClean="0"/>
              <a:t>diverse in their activities </a:t>
            </a:r>
            <a:r>
              <a:rPr lang="en-US" dirty="0" smtClean="0"/>
              <a:t>and </a:t>
            </a:r>
            <a:r>
              <a:rPr lang="en-US" dirty="0" smtClean="0"/>
              <a:t>accomplishments.  </a:t>
            </a:r>
            <a:r>
              <a:rPr lang="en-US" dirty="0" smtClean="0"/>
              <a:t>Accordingly, the Student Profile has been designed to </a:t>
            </a:r>
            <a:r>
              <a:rPr lang="en-US" dirty="0" smtClean="0"/>
              <a:t>be broad</a:t>
            </a:r>
            <a:r>
              <a:rPr lang="en-US" dirty="0"/>
              <a:t> </a:t>
            </a:r>
            <a:r>
              <a:rPr lang="en-US" dirty="0" smtClean="0"/>
              <a:t>and</a:t>
            </a:r>
            <a:r>
              <a:rPr lang="en-US" dirty="0" smtClean="0"/>
              <a:t> flexible.  This also makes it long, but don’t be daunted – nobody does everything.</a:t>
            </a:r>
            <a:endParaRPr lang="en-US" dirty="0" smtClean="0"/>
          </a:p>
          <a:p>
            <a:endParaRPr lang="en-US" sz="900" dirty="0" smtClean="0"/>
          </a:p>
          <a:p>
            <a:r>
              <a:rPr lang="en-US" dirty="0"/>
              <a:t>T</a:t>
            </a:r>
            <a:r>
              <a:rPr lang="en-US" dirty="0" smtClean="0"/>
              <a:t>he </a:t>
            </a:r>
            <a:r>
              <a:rPr lang="en-US" dirty="0" smtClean="0"/>
              <a:t>Student Profile </a:t>
            </a:r>
            <a:r>
              <a:rPr lang="en-US" dirty="0" smtClean="0"/>
              <a:t>contains </a:t>
            </a:r>
            <a:r>
              <a:rPr lang="en-US" dirty="0" smtClean="0"/>
              <a:t>numerous </a:t>
            </a:r>
            <a:r>
              <a:rPr lang="en-US" dirty="0" smtClean="0"/>
              <a:t>expandable text boxes that </a:t>
            </a:r>
            <a:r>
              <a:rPr lang="en-US" dirty="0" smtClean="0"/>
              <a:t>allow personalization with </a:t>
            </a:r>
            <a:r>
              <a:rPr lang="en-US" dirty="0" smtClean="0"/>
              <a:t>additional information or explanations.</a:t>
            </a:r>
          </a:p>
          <a:p>
            <a:endParaRPr lang="en-US" sz="900" dirty="0" smtClean="0"/>
          </a:p>
          <a:p>
            <a:r>
              <a:rPr lang="en-US" dirty="0" smtClean="0"/>
              <a:t>This is particularly significant for families of younger students who will not have substantial academic records in the more formal sense.</a:t>
            </a:r>
            <a:endParaRPr lang="en-US" dirty="0"/>
          </a:p>
        </p:txBody>
      </p:sp>
    </p:spTree>
    <p:extLst>
      <p:ext uri="{BB962C8B-B14F-4D97-AF65-F5344CB8AC3E}">
        <p14:creationId xmlns:p14="http://schemas.microsoft.com/office/powerpoint/2010/main" val="4013078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Headshot Photo</a:t>
            </a:r>
            <a:endParaRPr lang="en-US" dirty="0"/>
          </a:p>
        </p:txBody>
      </p:sp>
      <p:sp>
        <p:nvSpPr>
          <p:cNvPr id="3" name="Content Placeholder 2"/>
          <p:cNvSpPr>
            <a:spLocks noGrp="1"/>
          </p:cNvSpPr>
          <p:nvPr>
            <p:ph idx="1"/>
          </p:nvPr>
        </p:nvSpPr>
        <p:spPr/>
        <p:txBody>
          <a:bodyPr>
            <a:noAutofit/>
          </a:bodyPr>
          <a:lstStyle/>
          <a:p>
            <a:r>
              <a:rPr lang="en-US" sz="1800" dirty="0" smtClean="0"/>
              <a:t>Please select a modest-sized </a:t>
            </a:r>
            <a:r>
              <a:rPr lang="en-US" sz="1800" i="1" dirty="0" smtClean="0"/>
              <a:t>headshot</a:t>
            </a:r>
            <a:r>
              <a:rPr lang="en-US" sz="1800" dirty="0" smtClean="0"/>
              <a:t> or </a:t>
            </a:r>
            <a:r>
              <a:rPr lang="en-US" sz="1800" i="1" dirty="0" smtClean="0"/>
              <a:t>head-and-shoulders</a:t>
            </a:r>
            <a:r>
              <a:rPr lang="en-US" sz="1800" dirty="0" smtClean="0"/>
              <a:t> shot to submit along with your application – </a:t>
            </a:r>
            <a:r>
              <a:rPr lang="en-US" sz="1800" i="1" dirty="0" smtClean="0"/>
              <a:t>think yearbook or passport style</a:t>
            </a:r>
            <a:r>
              <a:rPr lang="en-US" sz="1800" dirty="0" smtClean="0"/>
              <a:t>.  </a:t>
            </a:r>
            <a:endParaRPr lang="en-US" sz="1800" dirty="0" smtClean="0"/>
          </a:p>
          <a:p>
            <a:endParaRPr lang="en-US" sz="800" dirty="0"/>
          </a:p>
          <a:p>
            <a:r>
              <a:rPr lang="en-US" sz="1800" dirty="0" smtClean="0"/>
              <a:t>This </a:t>
            </a:r>
            <a:r>
              <a:rPr lang="en-US" sz="1800" dirty="0" smtClean="0"/>
              <a:t>should have a portrait/vertical layout (taller than wide) in a standard photo format (JPG, GIF, PNG) and should be at least 640x480 </a:t>
            </a:r>
            <a:r>
              <a:rPr lang="en-US" sz="1800" dirty="0" smtClean="0"/>
              <a:t>pixels, but need not be much larger.</a:t>
            </a:r>
            <a:endParaRPr lang="en-US" sz="1800" dirty="0" smtClean="0"/>
          </a:p>
          <a:p>
            <a:endParaRPr lang="en-US" sz="800" dirty="0"/>
          </a:p>
          <a:p>
            <a:r>
              <a:rPr lang="en-US" sz="1800" dirty="0" smtClean="0"/>
              <a:t>Please do not </a:t>
            </a:r>
            <a:r>
              <a:rPr lang="en-US" sz="1800" dirty="0" smtClean="0"/>
              <a:t>use landscape/horizontal layouts </a:t>
            </a:r>
            <a:r>
              <a:rPr lang="en-US" sz="1800" dirty="0" smtClean="0"/>
              <a:t>(wider than tall) or document formats (PDF, DOC, etc</a:t>
            </a:r>
            <a:r>
              <a:rPr lang="en-US" sz="1800" dirty="0" smtClean="0"/>
              <a:t>.).</a:t>
            </a:r>
          </a:p>
          <a:p>
            <a:endParaRPr lang="en-US" sz="800" dirty="0"/>
          </a:p>
          <a:p>
            <a:r>
              <a:rPr lang="en-US" sz="1800" dirty="0" smtClean="0"/>
              <a:t>Cell phone “selfies” can be ok if well-focused, well-lit, and consistent with the above directions.  Webcam photos are undesirable in several ways.</a:t>
            </a:r>
          </a:p>
          <a:p>
            <a:endParaRPr lang="en-US" sz="800" dirty="0" smtClean="0"/>
          </a:p>
          <a:p>
            <a:r>
              <a:rPr lang="en-US" sz="1800" dirty="0" smtClean="0"/>
              <a:t>We ask for photos to assist us and our </a:t>
            </a:r>
            <a:r>
              <a:rPr lang="en-US" sz="1800" dirty="0" smtClean="0"/>
              <a:t>volunteers </a:t>
            </a:r>
            <a:r>
              <a:rPr lang="en-US" sz="1800" dirty="0" smtClean="0"/>
              <a:t>in connecting names and faces as they lend support to our </a:t>
            </a:r>
            <a:r>
              <a:rPr lang="en-US" sz="1800" dirty="0" smtClean="0"/>
              <a:t>activities.  They </a:t>
            </a:r>
            <a:r>
              <a:rPr lang="en-US" sz="1800" dirty="0" smtClean="0"/>
              <a:t>are not intended for release to the public.</a:t>
            </a:r>
          </a:p>
          <a:p>
            <a:endParaRPr lang="en-US" sz="800" dirty="0" smtClean="0"/>
          </a:p>
          <a:p>
            <a:r>
              <a:rPr lang="en-US" sz="1800" dirty="0" smtClean="0"/>
              <a:t>Please submit this photo as an attachment to your application review request.</a:t>
            </a:r>
          </a:p>
        </p:txBody>
      </p:sp>
    </p:spTree>
    <p:extLst>
      <p:ext uri="{BB962C8B-B14F-4D97-AF65-F5344CB8AC3E}">
        <p14:creationId xmlns:p14="http://schemas.microsoft.com/office/powerpoint/2010/main" val="2351891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Good Headshot Examples</a:t>
            </a:r>
            <a:endParaRPr lang="en-US" dirty="0"/>
          </a:p>
        </p:txBody>
      </p:sp>
      <p:sp>
        <p:nvSpPr>
          <p:cNvPr id="5" name="Text Placeholder 4"/>
          <p:cNvSpPr>
            <a:spLocks noGrp="1"/>
          </p:cNvSpPr>
          <p:nvPr>
            <p:ph type="body" idx="1"/>
          </p:nvPr>
        </p:nvSpPr>
        <p:spPr/>
        <p:txBody>
          <a:bodyPr/>
          <a:lstStyle/>
          <a:p>
            <a:r>
              <a:rPr lang="en-US" dirty="0" smtClean="0"/>
              <a:t>Good</a:t>
            </a:r>
            <a:endParaRPr lang="en-US" dirty="0"/>
          </a:p>
        </p:txBody>
      </p:sp>
      <p:pic>
        <p:nvPicPr>
          <p:cNvPr id="9" name="Content Placeholder 8"/>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012145" y="2438400"/>
            <a:ext cx="2822348" cy="3951288"/>
          </a:xfrm>
        </p:spPr>
      </p:pic>
      <p:sp>
        <p:nvSpPr>
          <p:cNvPr id="7" name="Text Placeholder 6"/>
          <p:cNvSpPr>
            <a:spLocks noGrp="1"/>
          </p:cNvSpPr>
          <p:nvPr>
            <p:ph type="body" sz="quarter" idx="3"/>
          </p:nvPr>
        </p:nvSpPr>
        <p:spPr/>
        <p:txBody>
          <a:bodyPr/>
          <a:lstStyle/>
          <a:p>
            <a:r>
              <a:rPr lang="en-US" dirty="0" smtClean="0"/>
              <a:t>Good</a:t>
            </a:r>
            <a:endParaRPr lang="en-US" dirty="0"/>
          </a:p>
        </p:txBody>
      </p:sp>
      <p:pic>
        <p:nvPicPr>
          <p:cNvPr id="10" name="Content Placeholder 9"/>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5249903" y="2438400"/>
            <a:ext cx="2941556" cy="3951288"/>
          </a:xfrm>
        </p:spPr>
      </p:pic>
    </p:spTree>
    <p:extLst>
      <p:ext uri="{BB962C8B-B14F-4D97-AF65-F5344CB8AC3E}">
        <p14:creationId xmlns:p14="http://schemas.microsoft.com/office/powerpoint/2010/main" val="481499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Cool, but not so good …</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t>Richard is awesome, but this photo is all wrong for us.</a:t>
            </a:r>
            <a:endParaRPr lang="en-US" dirty="0"/>
          </a:p>
        </p:txBody>
      </p:sp>
      <p:pic>
        <p:nvPicPr>
          <p:cNvPr id="7"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57200" y="3308102"/>
            <a:ext cx="3932238" cy="2211883"/>
          </a:xfrm>
        </p:spPr>
      </p:pic>
      <p:sp>
        <p:nvSpPr>
          <p:cNvPr id="5" name="Text Placeholder 4"/>
          <p:cNvSpPr>
            <a:spLocks noGrp="1"/>
          </p:cNvSpPr>
          <p:nvPr>
            <p:ph type="body" sz="quarter" idx="3"/>
          </p:nvPr>
        </p:nvSpPr>
        <p:spPr/>
        <p:txBody>
          <a:bodyPr>
            <a:normAutofit fontScale="92500" lnSpcReduction="10000"/>
          </a:bodyPr>
          <a:lstStyle/>
          <a:p>
            <a:r>
              <a:rPr lang="en-US" dirty="0" smtClean="0"/>
              <a:t>Nice picture of Valentin, but doesn’t work for our needs.</a:t>
            </a:r>
            <a:endParaRPr lang="en-US" dirty="0"/>
          </a:p>
        </p:txBody>
      </p:sp>
      <p:pic>
        <p:nvPicPr>
          <p:cNvPr id="8" name="Content Placeholder 7"/>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4754563" y="3103298"/>
            <a:ext cx="3932237" cy="2621491"/>
          </a:xfrm>
        </p:spPr>
      </p:pic>
    </p:spTree>
    <p:extLst>
      <p:ext uri="{BB962C8B-B14F-4D97-AF65-F5344CB8AC3E}">
        <p14:creationId xmlns:p14="http://schemas.microsoft.com/office/powerpoint/2010/main" val="3601848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4 – Submit Request for Review</a:t>
            </a:r>
            <a:endParaRPr lang="en-US" dirty="0"/>
          </a:p>
        </p:txBody>
      </p:sp>
      <p:sp>
        <p:nvSpPr>
          <p:cNvPr id="3" name="Content Placeholder 2"/>
          <p:cNvSpPr>
            <a:spLocks noGrp="1"/>
          </p:cNvSpPr>
          <p:nvPr>
            <p:ph idx="1"/>
          </p:nvPr>
        </p:nvSpPr>
        <p:spPr/>
        <p:txBody>
          <a:bodyPr>
            <a:normAutofit fontScale="92500"/>
          </a:bodyPr>
          <a:lstStyle/>
          <a:p>
            <a:r>
              <a:rPr lang="en-US" dirty="0"/>
              <a:t>When you are satisfied with the condition of your Student </a:t>
            </a:r>
            <a:r>
              <a:rPr lang="en-US" dirty="0" smtClean="0"/>
              <a:t>Profile, submit a message as follows:</a:t>
            </a:r>
          </a:p>
          <a:p>
            <a:pPr marL="0" indent="0">
              <a:buNone/>
            </a:pP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From:		Primary Email </a:t>
            </a:r>
            <a:r>
              <a:rPr lang="en-US" sz="2200" dirty="0">
                <a:latin typeface="Consolas" pitchFamily="49" charset="0"/>
                <a:cs typeface="Consolas" pitchFamily="49" charset="0"/>
              </a:rPr>
              <a:t>A</a:t>
            </a:r>
            <a:r>
              <a:rPr lang="en-US" sz="2200" dirty="0" smtClean="0">
                <a:latin typeface="Consolas" pitchFamily="49" charset="0"/>
                <a:cs typeface="Consolas" pitchFamily="49" charset="0"/>
              </a:rPr>
              <a:t>ddress</a:t>
            </a:r>
          </a:p>
          <a:p>
            <a:pPr marL="0" indent="0">
              <a:buNone/>
            </a:pPr>
            <a:r>
              <a:rPr lang="en-US" sz="2200" dirty="0" smtClean="0">
                <a:latin typeface="Consolas" pitchFamily="49" charset="0"/>
                <a:cs typeface="Consolas" pitchFamily="49" charset="0"/>
              </a:rPr>
              <a:t>To:		</a:t>
            </a:r>
            <a:r>
              <a:rPr lang="en-US" sz="2200" dirty="0" smtClean="0">
                <a:latin typeface="Consolas" pitchFamily="49" charset="0"/>
                <a:cs typeface="Consolas" pitchFamily="49" charset="0"/>
                <a:hlinkClick r:id="rId2"/>
              </a:rPr>
              <a:t>docs@sdmathcircle.org</a:t>
            </a: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Subject:	Application Review Request</a:t>
            </a:r>
          </a:p>
          <a:p>
            <a:pPr marL="0" indent="0">
              <a:buNone/>
            </a:pPr>
            <a:r>
              <a:rPr lang="en-US" sz="2200" dirty="0" smtClean="0">
                <a:latin typeface="Consolas" pitchFamily="49" charset="0"/>
                <a:cs typeface="Consolas" pitchFamily="49" charset="0"/>
              </a:rPr>
              <a:t>Attached:	</a:t>
            </a:r>
            <a:r>
              <a:rPr lang="en-US" sz="2200" b="1" dirty="0" smtClean="0">
                <a:solidFill>
                  <a:srgbClr val="FF0000"/>
                </a:solidFill>
                <a:latin typeface="Consolas" pitchFamily="49" charset="0"/>
                <a:cs typeface="Consolas" pitchFamily="49" charset="0"/>
              </a:rPr>
              <a:t>Smith, John Photo.jpg</a:t>
            </a:r>
          </a:p>
          <a:p>
            <a:pPr marL="0" indent="0">
              <a:buNone/>
            </a:pPr>
            <a:r>
              <a:rPr lang="en-US" sz="2200" dirty="0" smtClean="0">
                <a:latin typeface="Consolas" pitchFamily="49" charset="0"/>
                <a:cs typeface="Consolas" pitchFamily="49" charset="0"/>
              </a:rPr>
              <a:t>		</a:t>
            </a:r>
            <a:r>
              <a:rPr lang="en-US" sz="2200" dirty="0" smtClean="0">
                <a:solidFill>
                  <a:srgbClr val="FF0000"/>
                </a:solidFill>
                <a:latin typeface="Consolas" pitchFamily="49" charset="0"/>
                <a:cs typeface="Consolas" pitchFamily="49" charset="0"/>
              </a:rPr>
              <a:t>↑ </a:t>
            </a:r>
            <a:r>
              <a:rPr lang="en-US" sz="2200" dirty="0">
                <a:solidFill>
                  <a:srgbClr val="FF0000"/>
                </a:solidFill>
                <a:latin typeface="Consolas" pitchFamily="49" charset="0"/>
                <a:cs typeface="Consolas" pitchFamily="49" charset="0"/>
              </a:rPr>
              <a:t>↑ ↑ ↑ ↑ ↑ ↑ ↑ ↑ ↑ ↑ </a:t>
            </a:r>
            <a:endParaRPr lang="en-US" sz="2200" dirty="0" smtClean="0">
              <a:solidFill>
                <a:srgbClr val="FF0000"/>
              </a:solidFill>
              <a:latin typeface="Consolas" pitchFamily="49" charset="0"/>
              <a:cs typeface="Consolas" pitchFamily="49" charset="0"/>
            </a:endParaRPr>
          </a:p>
          <a:p>
            <a:pPr marL="0" indent="0">
              <a:buNone/>
            </a:pPr>
            <a:endParaRPr lang="en-US" sz="2200" dirty="0" smtClean="0">
              <a:latin typeface="Consolas" pitchFamily="49" charset="0"/>
              <a:cs typeface="Consolas" pitchFamily="49" charset="0"/>
            </a:endParaRPr>
          </a:p>
          <a:p>
            <a:pPr marL="0" indent="0">
              <a:buNone/>
            </a:pPr>
            <a:r>
              <a:rPr lang="en-US" sz="2200" dirty="0" smtClean="0">
                <a:latin typeface="Consolas" pitchFamily="49" charset="0"/>
                <a:cs typeface="Consolas" pitchFamily="49" charset="0"/>
              </a:rPr>
              <a:t>The message body should state that the Student Profile is ready for review and student photo should be attached.  Please include the </a:t>
            </a:r>
            <a:r>
              <a:rPr lang="en-US" sz="2200" u="sng" dirty="0" smtClean="0">
                <a:latin typeface="Consolas" pitchFamily="49" charset="0"/>
                <a:cs typeface="Consolas" pitchFamily="49" charset="0"/>
              </a:rPr>
              <a:t>student name</a:t>
            </a:r>
            <a:r>
              <a:rPr lang="en-US" sz="2200" dirty="0" smtClean="0">
                <a:latin typeface="Consolas" pitchFamily="49" charset="0"/>
                <a:cs typeface="Consolas" pitchFamily="49" charset="0"/>
              </a:rPr>
              <a:t> and </a:t>
            </a:r>
            <a:r>
              <a:rPr lang="en-US" sz="2200" u="sng" dirty="0" smtClean="0">
                <a:latin typeface="Consolas" pitchFamily="49" charset="0"/>
                <a:cs typeface="Consolas" pitchFamily="49" charset="0"/>
              </a:rPr>
              <a:t>home phone</a:t>
            </a:r>
            <a:r>
              <a:rPr lang="en-US" sz="2200" dirty="0" smtClean="0">
                <a:latin typeface="Consolas" pitchFamily="49" charset="0"/>
                <a:cs typeface="Consolas" pitchFamily="49" charset="0"/>
              </a:rPr>
              <a:t> for possible contact in case any problems are encountered.</a:t>
            </a:r>
          </a:p>
          <a:p>
            <a:pPr marL="0" indent="0">
              <a:buNone/>
            </a:pPr>
            <a:endParaRPr lang="en-US" sz="2200" dirty="0">
              <a:latin typeface="Consolas" pitchFamily="49" charset="0"/>
              <a:cs typeface="Consolas" pitchFamily="49" charset="0"/>
            </a:endParaRPr>
          </a:p>
        </p:txBody>
      </p:sp>
      <p:sp>
        <p:nvSpPr>
          <p:cNvPr id="5" name="Left Arrow Callout 4"/>
          <p:cNvSpPr/>
          <p:nvPr/>
        </p:nvSpPr>
        <p:spPr>
          <a:xfrm>
            <a:off x="6400800" y="3200400"/>
            <a:ext cx="2133600" cy="1600200"/>
          </a:xfrm>
          <a:prstGeom prst="leftArrowCallout">
            <a:avLst>
              <a:gd name="adj1" fmla="val 25000"/>
              <a:gd name="adj2" fmla="val 25000"/>
              <a:gd name="adj3" fmla="val 25000"/>
              <a:gd name="adj4" fmla="val 665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Always name files with student name as </a:t>
            </a:r>
          </a:p>
          <a:p>
            <a:pPr algn="ctr"/>
            <a:r>
              <a:rPr lang="en-US" dirty="0" smtClean="0"/>
              <a:t>“Last, First”</a:t>
            </a:r>
            <a:endParaRPr lang="en-US" dirty="0"/>
          </a:p>
        </p:txBody>
      </p:sp>
    </p:spTree>
    <p:extLst>
      <p:ext uri="{BB962C8B-B14F-4D97-AF65-F5344CB8AC3E}">
        <p14:creationId xmlns:p14="http://schemas.microsoft.com/office/powerpoint/2010/main" val="3105774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“application” mean?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There </a:t>
            </a:r>
            <a:r>
              <a:rPr lang="en-US" dirty="0" smtClean="0"/>
              <a:t>is no entrance exam, </a:t>
            </a:r>
            <a:r>
              <a:rPr lang="en-US" dirty="0" smtClean="0"/>
              <a:t>no specific set of </a:t>
            </a:r>
            <a:r>
              <a:rPr lang="en-US" dirty="0" smtClean="0"/>
              <a:t>academic benchmarks, and certainly no demographic criteria</a:t>
            </a:r>
            <a:r>
              <a:rPr lang="en-US" dirty="0" smtClean="0"/>
              <a:t>.</a:t>
            </a:r>
          </a:p>
          <a:p>
            <a:endParaRPr lang="en-US" dirty="0"/>
          </a:p>
          <a:p>
            <a:r>
              <a:rPr lang="en-US" dirty="0" smtClean="0"/>
              <a:t>There is no application fee.</a:t>
            </a:r>
            <a:endParaRPr lang="en-US" dirty="0" smtClean="0"/>
          </a:p>
          <a:p>
            <a:endParaRPr lang="en-US" dirty="0" smtClean="0"/>
          </a:p>
          <a:p>
            <a:r>
              <a:rPr lang="en-US" dirty="0" smtClean="0"/>
              <a:t>Our aim is to </a:t>
            </a:r>
            <a:r>
              <a:rPr lang="en-US" dirty="0" smtClean="0"/>
              <a:t>make an honest and diligent attempt to understand </a:t>
            </a:r>
            <a:r>
              <a:rPr lang="en-US" dirty="0" smtClean="0"/>
              <a:t>each student’s prospects </a:t>
            </a:r>
            <a:r>
              <a:rPr lang="en-US" dirty="0" smtClean="0"/>
              <a:t>for future success </a:t>
            </a:r>
            <a:r>
              <a:rPr lang="en-US" dirty="0" smtClean="0"/>
              <a:t>as a unique, positively </a:t>
            </a:r>
            <a:r>
              <a:rPr lang="en-US" dirty="0" smtClean="0"/>
              <a:t>engaged and productive math circle </a:t>
            </a:r>
            <a:r>
              <a:rPr lang="en-US" dirty="0" smtClean="0"/>
              <a:t>student.</a:t>
            </a:r>
            <a:endParaRPr lang="en-US" dirty="0" smtClean="0"/>
          </a:p>
          <a:p>
            <a:endParaRPr lang="en-US" dirty="0" smtClean="0"/>
          </a:p>
          <a:p>
            <a:r>
              <a:rPr lang="en-US" dirty="0" smtClean="0"/>
              <a:t>There is no formula for </a:t>
            </a:r>
            <a:r>
              <a:rPr lang="en-US" dirty="0" smtClean="0"/>
              <a:t>this and no guarantee that we will be correct in every case.  We do our best by affording </a:t>
            </a:r>
            <a:r>
              <a:rPr lang="en-US" dirty="0" smtClean="0"/>
              <a:t>applicants the flexibility to tell us their own stories through the SDMC Student Profile</a:t>
            </a:r>
            <a:r>
              <a:rPr lang="en-US" dirty="0" smtClean="0"/>
              <a:t>.</a:t>
            </a:r>
          </a:p>
          <a:p>
            <a:endParaRPr lang="en-US" dirty="0"/>
          </a:p>
          <a:p>
            <a:r>
              <a:rPr lang="en-US" dirty="0" smtClean="0"/>
              <a:t>Unfortunately, we are space-limited and cannot accept all applicants.  We hope that if we are not able to include you as regular members at this time, that we may still be able to be of some assistance to you.</a:t>
            </a:r>
            <a:endParaRPr lang="en-US" dirty="0"/>
          </a:p>
        </p:txBody>
      </p:sp>
    </p:spTree>
    <p:extLst>
      <p:ext uri="{BB962C8B-B14F-4D97-AF65-F5344CB8AC3E}">
        <p14:creationId xmlns:p14="http://schemas.microsoft.com/office/powerpoint/2010/main" val="1586038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5 – Receive Decision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As a merit-based process, decisions often are not immediate and are not made on a “first-in, first accepted” basis.  Certainly, those who apply earlier will be reviewed earlier, but admissions decisions will be made in a rolling manner as clarity develops on the whole set of applications throughout the application period.</a:t>
            </a:r>
          </a:p>
          <a:p>
            <a:endParaRPr lang="en-US" dirty="0" smtClean="0"/>
          </a:p>
          <a:p>
            <a:r>
              <a:rPr lang="en-US" dirty="0" smtClean="0"/>
              <a:t>We will fully consider any application received during the month of August.  Some early decisions may be made in August, but the majority of decisions should be expected in early half of September.</a:t>
            </a:r>
          </a:p>
          <a:p>
            <a:endParaRPr lang="en-US" dirty="0" smtClean="0"/>
          </a:p>
          <a:p>
            <a:r>
              <a:rPr lang="en-US" dirty="0" smtClean="0"/>
              <a:t>Applications received after the end of August will be considered to the extent we have remaining space.</a:t>
            </a:r>
          </a:p>
          <a:p>
            <a:pPr marL="0" indent="0">
              <a:buNone/>
            </a:pPr>
            <a:endParaRPr lang="en-US" dirty="0" smtClean="0"/>
          </a:p>
          <a:p>
            <a:endParaRPr lang="en-US" dirty="0" smtClean="0"/>
          </a:p>
          <a:p>
            <a:r>
              <a:rPr lang="en-US" dirty="0" smtClean="0"/>
              <a:t>Applications will be “Accepted”, “Declined”, or “Deferred”.</a:t>
            </a:r>
          </a:p>
        </p:txBody>
      </p:sp>
    </p:spTree>
    <p:extLst>
      <p:ext uri="{BB962C8B-B14F-4D97-AF65-F5344CB8AC3E}">
        <p14:creationId xmlns:p14="http://schemas.microsoft.com/office/powerpoint/2010/main" val="557433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Accepted</a:t>
            </a:r>
            <a:endParaRPr lang="en-US" dirty="0"/>
          </a:p>
        </p:txBody>
      </p:sp>
      <p:sp>
        <p:nvSpPr>
          <p:cNvPr id="3" name="Content Placeholder 2"/>
          <p:cNvSpPr>
            <a:spLocks noGrp="1"/>
          </p:cNvSpPr>
          <p:nvPr>
            <p:ph idx="1"/>
          </p:nvPr>
        </p:nvSpPr>
        <p:spPr/>
        <p:txBody>
          <a:bodyPr>
            <a:normAutofit/>
          </a:bodyPr>
          <a:lstStyle/>
          <a:p>
            <a:r>
              <a:rPr lang="en-US" dirty="0" smtClean="0"/>
              <a:t>You will receive a message clearly indicating acceptance, </a:t>
            </a:r>
            <a:r>
              <a:rPr lang="en-US" dirty="0" smtClean="0"/>
              <a:t>including confirmation </a:t>
            </a:r>
            <a:r>
              <a:rPr lang="en-US" dirty="0" smtClean="0"/>
              <a:t>of your ability </a:t>
            </a:r>
            <a:r>
              <a:rPr lang="en-US" dirty="0" smtClean="0"/>
              <a:t>group and your </a:t>
            </a:r>
            <a:r>
              <a:rPr lang="en-US" dirty="0" smtClean="0"/>
              <a:t>SDMC ID Code</a:t>
            </a:r>
          </a:p>
          <a:p>
            <a:pPr lvl="1"/>
            <a:endParaRPr lang="en-US" sz="900" dirty="0" smtClean="0"/>
          </a:p>
          <a:p>
            <a:endParaRPr lang="en-US" dirty="0" smtClean="0"/>
          </a:p>
          <a:p>
            <a:r>
              <a:rPr lang="en-US" dirty="0" smtClean="0"/>
              <a:t>Your SDMC ID Code will also be entered into your Student Profile for reference.</a:t>
            </a:r>
          </a:p>
          <a:p>
            <a:endParaRPr lang="en-US" dirty="0"/>
          </a:p>
          <a:p>
            <a:r>
              <a:rPr lang="en-US" dirty="0" smtClean="0"/>
              <a:t>If you have not received such a clear message and you do not see your unique SDMC ID Code entered in your Student Profile, you have not (yet) been accepted.</a:t>
            </a:r>
          </a:p>
          <a:p>
            <a:endParaRPr lang="en-US" dirty="0"/>
          </a:p>
        </p:txBody>
      </p:sp>
    </p:spTree>
    <p:extLst>
      <p:ext uri="{BB962C8B-B14F-4D97-AF65-F5344CB8AC3E}">
        <p14:creationId xmlns:p14="http://schemas.microsoft.com/office/powerpoint/2010/main" val="42767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Deferred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Deferral essentially means that a student’s application </a:t>
            </a:r>
            <a:r>
              <a:rPr lang="en-US" dirty="0" smtClean="0"/>
              <a:t>has our </a:t>
            </a:r>
            <a:r>
              <a:rPr lang="en-US" dirty="0" smtClean="0"/>
              <a:t>interest, but capacity limitations compel us to “wait list” the student.</a:t>
            </a:r>
          </a:p>
          <a:p>
            <a:endParaRPr lang="en-US" dirty="0" smtClean="0"/>
          </a:p>
          <a:p>
            <a:r>
              <a:rPr lang="en-US" dirty="0" smtClean="0"/>
              <a:t>The Student Profile will be retained on </a:t>
            </a:r>
            <a:r>
              <a:rPr lang="en-US" dirty="0" err="1" smtClean="0"/>
              <a:t>GoogleDocs</a:t>
            </a:r>
            <a:r>
              <a:rPr lang="en-US" dirty="0" smtClean="0"/>
              <a:t> at least until the next SDMC season.</a:t>
            </a:r>
          </a:p>
          <a:p>
            <a:endParaRPr lang="en-US" dirty="0" smtClean="0"/>
          </a:p>
          <a:p>
            <a:r>
              <a:rPr lang="en-US" dirty="0" smtClean="0"/>
              <a:t>This will permit you to provide additional information if you wish and can be the beginning basis of a possible reapplication the next season.</a:t>
            </a:r>
          </a:p>
          <a:p>
            <a:endParaRPr lang="en-US" dirty="0"/>
          </a:p>
          <a:p>
            <a:r>
              <a:rPr lang="en-US" dirty="0" smtClean="0"/>
              <a:t>There is no specific plan for revisiting the “wait list”.  During our first years of this admissions process, no deferred students have been added in the course of the season.</a:t>
            </a:r>
          </a:p>
        </p:txBody>
      </p:sp>
    </p:spTree>
    <p:extLst>
      <p:ext uri="{BB962C8B-B14F-4D97-AF65-F5344CB8AC3E}">
        <p14:creationId xmlns:p14="http://schemas.microsoft.com/office/powerpoint/2010/main" val="1003991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smtClean="0"/>
              <a:t>Process</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In short, the SDMC application process consists of:</a:t>
            </a:r>
          </a:p>
          <a:p>
            <a:endParaRPr lang="en-US" dirty="0"/>
          </a:p>
          <a:p>
            <a:pPr lvl="1"/>
            <a:r>
              <a:rPr lang="en-US" dirty="0" smtClean="0"/>
              <a:t>a starting message from you requesting the initiation of an application,</a:t>
            </a:r>
          </a:p>
          <a:p>
            <a:endParaRPr lang="en-US" dirty="0" smtClean="0"/>
          </a:p>
          <a:p>
            <a:pPr lvl="1"/>
            <a:r>
              <a:rPr lang="en-US" dirty="0" smtClean="0"/>
              <a:t>some family time compiling and inputting information,</a:t>
            </a:r>
          </a:p>
          <a:p>
            <a:endParaRPr lang="en-US" dirty="0" smtClean="0"/>
          </a:p>
          <a:p>
            <a:pPr lvl="1"/>
            <a:r>
              <a:rPr lang="en-US" dirty="0" smtClean="0"/>
              <a:t>a finishing message from you requesting a final review,</a:t>
            </a:r>
          </a:p>
          <a:p>
            <a:pPr lvl="1"/>
            <a:endParaRPr lang="en-US" dirty="0"/>
          </a:p>
          <a:p>
            <a:pPr lvl="1"/>
            <a:r>
              <a:rPr lang="en-US" dirty="0" smtClean="0"/>
              <a:t>and a decision from SDMC.</a:t>
            </a:r>
            <a:endParaRPr lang="en-US" dirty="0"/>
          </a:p>
        </p:txBody>
      </p:sp>
    </p:spTree>
    <p:extLst>
      <p:ext uri="{BB962C8B-B14F-4D97-AF65-F5344CB8AC3E}">
        <p14:creationId xmlns:p14="http://schemas.microsoft.com/office/powerpoint/2010/main" val="335093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GoogleDocs</a:t>
            </a:r>
            <a:endParaRPr lang="en-US" dirty="0"/>
          </a:p>
        </p:txBody>
      </p:sp>
      <p:sp>
        <p:nvSpPr>
          <p:cNvPr id="3" name="Content Placeholder 2"/>
          <p:cNvSpPr>
            <a:spLocks noGrp="1"/>
          </p:cNvSpPr>
          <p:nvPr>
            <p:ph idx="1"/>
          </p:nvPr>
        </p:nvSpPr>
        <p:spPr/>
        <p:txBody>
          <a:bodyPr>
            <a:normAutofit/>
          </a:bodyPr>
          <a:lstStyle/>
          <a:p>
            <a:r>
              <a:rPr lang="en-US" dirty="0" smtClean="0"/>
              <a:t>We </a:t>
            </a:r>
            <a:r>
              <a:rPr lang="en-US" dirty="0" smtClean="0"/>
              <a:t>use </a:t>
            </a:r>
            <a:r>
              <a:rPr lang="en-US" dirty="0" err="1" smtClean="0"/>
              <a:t>GoogleDocs</a:t>
            </a:r>
            <a:r>
              <a:rPr lang="en-US" dirty="0" smtClean="0"/>
              <a:t> </a:t>
            </a:r>
            <a:r>
              <a:rPr lang="en-US" dirty="0" smtClean="0"/>
              <a:t>to develop and maintain membership-related documents.</a:t>
            </a:r>
          </a:p>
          <a:p>
            <a:endParaRPr lang="en-US" dirty="0"/>
          </a:p>
          <a:p>
            <a:r>
              <a:rPr lang="en-US" dirty="0" err="1" smtClean="0"/>
              <a:t>GoogleDocs</a:t>
            </a:r>
            <a:r>
              <a:rPr lang="en-US" dirty="0" smtClean="0"/>
              <a:t> is a </a:t>
            </a:r>
            <a:r>
              <a:rPr lang="en-US" u="sng" dirty="0" smtClean="0"/>
              <a:t>free</a:t>
            </a:r>
            <a:r>
              <a:rPr lang="en-US" dirty="0" smtClean="0"/>
              <a:t> document-sharing facility </a:t>
            </a:r>
            <a:r>
              <a:rPr lang="en-US" dirty="0" smtClean="0"/>
              <a:t>that </a:t>
            </a:r>
            <a:r>
              <a:rPr lang="en-US" dirty="0" smtClean="0"/>
              <a:t>permits flexible access to and editing of documents within defined groups of collaborators.</a:t>
            </a:r>
          </a:p>
          <a:p>
            <a:endParaRPr lang="en-US" dirty="0" smtClean="0"/>
          </a:p>
          <a:p>
            <a:r>
              <a:rPr lang="en-US" dirty="0" smtClean="0"/>
              <a:t>Though SDMC maintains many such documents (because there are many students) each document is shared with each student’s own family </a:t>
            </a:r>
            <a:r>
              <a:rPr lang="en-US" u="sng" dirty="0" smtClean="0"/>
              <a:t>privately</a:t>
            </a:r>
            <a:r>
              <a:rPr lang="en-US" dirty="0" smtClean="0"/>
              <a:t>.</a:t>
            </a:r>
          </a:p>
        </p:txBody>
      </p:sp>
    </p:spTree>
    <p:extLst>
      <p:ext uri="{BB962C8B-B14F-4D97-AF65-F5344CB8AC3E}">
        <p14:creationId xmlns:p14="http://schemas.microsoft.com/office/powerpoint/2010/main" val="3608853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documents are involved?</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u="sng" dirty="0"/>
              <a:t>L</a:t>
            </a:r>
            <a:r>
              <a:rPr lang="en-US" u="sng" dirty="0" smtClean="0"/>
              <a:t>iability Waiver</a:t>
            </a:r>
            <a:r>
              <a:rPr lang="en-US" dirty="0" smtClean="0"/>
              <a:t>:  </a:t>
            </a:r>
            <a:r>
              <a:rPr lang="en-US" dirty="0" smtClean="0"/>
              <a:t>preferably </a:t>
            </a:r>
            <a:r>
              <a:rPr lang="en-US" dirty="0" smtClean="0"/>
              <a:t>submitted as an email attachment, if possible; otherwise by US Mail.</a:t>
            </a:r>
          </a:p>
          <a:p>
            <a:endParaRPr lang="en-US" dirty="0" smtClean="0"/>
          </a:p>
          <a:p>
            <a:r>
              <a:rPr lang="en-US" u="sng" dirty="0"/>
              <a:t>Student </a:t>
            </a:r>
            <a:r>
              <a:rPr lang="en-US" u="sng" dirty="0" smtClean="0"/>
              <a:t>Headshot Photo</a:t>
            </a:r>
            <a:r>
              <a:rPr lang="en-US" dirty="0" smtClean="0"/>
              <a:t>:  </a:t>
            </a:r>
            <a:r>
              <a:rPr lang="en-US" dirty="0"/>
              <a:t>a modest-sized headshot </a:t>
            </a:r>
            <a:r>
              <a:rPr lang="en-US" dirty="0" smtClean="0"/>
              <a:t>submitted as </a:t>
            </a:r>
            <a:r>
              <a:rPr lang="en-US" dirty="0"/>
              <a:t>an email </a:t>
            </a:r>
            <a:r>
              <a:rPr lang="en-US" dirty="0" smtClean="0"/>
              <a:t>attachment.</a:t>
            </a:r>
          </a:p>
          <a:p>
            <a:endParaRPr lang="en-US" dirty="0"/>
          </a:p>
          <a:p>
            <a:r>
              <a:rPr lang="en-US" u="sng" dirty="0"/>
              <a:t>Student Profile</a:t>
            </a:r>
            <a:r>
              <a:rPr lang="en-US" dirty="0"/>
              <a:t>:  created and edited on </a:t>
            </a:r>
            <a:r>
              <a:rPr lang="en-US" dirty="0" err="1"/>
              <a:t>GoogleDocs</a:t>
            </a:r>
            <a:r>
              <a:rPr lang="en-US" dirty="0"/>
              <a:t> and maintained by the </a:t>
            </a:r>
            <a:r>
              <a:rPr lang="en-US" dirty="0" smtClean="0"/>
              <a:t>family – this is the heart of the process.</a:t>
            </a:r>
            <a:endParaRPr lang="en-US" dirty="0"/>
          </a:p>
          <a:p>
            <a:endParaRPr lang="en-US" dirty="0"/>
          </a:p>
        </p:txBody>
      </p:sp>
    </p:spTree>
    <p:extLst>
      <p:ext uri="{BB962C8B-B14F-4D97-AF65-F5344CB8AC3E}">
        <p14:creationId xmlns:p14="http://schemas.microsoft.com/office/powerpoint/2010/main" val="82282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“Primary Email”</a:t>
            </a:r>
            <a:endParaRPr lang="en-US" dirty="0"/>
          </a:p>
        </p:txBody>
      </p:sp>
      <p:sp>
        <p:nvSpPr>
          <p:cNvPr id="3" name="Content Placeholder 2"/>
          <p:cNvSpPr>
            <a:spLocks noGrp="1"/>
          </p:cNvSpPr>
          <p:nvPr>
            <p:ph idx="1"/>
          </p:nvPr>
        </p:nvSpPr>
        <p:spPr/>
        <p:txBody>
          <a:bodyPr>
            <a:normAutofit lnSpcReduction="10000"/>
          </a:bodyPr>
          <a:lstStyle/>
          <a:p>
            <a:r>
              <a:rPr lang="en-US" dirty="0" smtClean="0"/>
              <a:t>The primary email address is the “anchor” for student records and communication with the family.</a:t>
            </a:r>
          </a:p>
          <a:p>
            <a:endParaRPr lang="en-US" sz="1200" dirty="0"/>
          </a:p>
          <a:p>
            <a:r>
              <a:rPr lang="en-US" dirty="0" smtClean="0"/>
              <a:t>The primary email must be a “live” actively-used PARENT email address.</a:t>
            </a:r>
          </a:p>
          <a:p>
            <a:endParaRPr lang="en-US" sz="1200" dirty="0" smtClean="0"/>
          </a:p>
          <a:p>
            <a:r>
              <a:rPr lang="en-US" dirty="0" smtClean="0"/>
              <a:t>This is in part to comply with the Children’s Online Privacy Protection Act (COPPA).</a:t>
            </a:r>
          </a:p>
          <a:p>
            <a:endParaRPr lang="en-US" sz="1200" dirty="0" smtClean="0"/>
          </a:p>
          <a:p>
            <a:r>
              <a:rPr lang="en-US" dirty="0" smtClean="0"/>
              <a:t>This is the default address used for parent copies of all routine SDMC messages.</a:t>
            </a:r>
          </a:p>
          <a:p>
            <a:endParaRPr lang="en-US" sz="1200" dirty="0" smtClean="0"/>
          </a:p>
          <a:p>
            <a:r>
              <a:rPr lang="en-US" dirty="0" smtClean="0"/>
              <a:t>This is also the default </a:t>
            </a:r>
            <a:r>
              <a:rPr lang="en-US" dirty="0" err="1" smtClean="0"/>
              <a:t>GoogleDocs</a:t>
            </a:r>
            <a:r>
              <a:rPr lang="en-US" dirty="0" smtClean="0"/>
              <a:t> share address for membership-related documents.</a:t>
            </a:r>
            <a:endParaRPr lang="en-US" dirty="0"/>
          </a:p>
        </p:txBody>
      </p:sp>
    </p:spTree>
    <p:extLst>
      <p:ext uri="{BB962C8B-B14F-4D97-AF65-F5344CB8AC3E}">
        <p14:creationId xmlns:p14="http://schemas.microsoft.com/office/powerpoint/2010/main" val="3609428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Liability Waiver</a:t>
            </a:r>
            <a:endParaRPr lang="en-US" dirty="0"/>
          </a:p>
        </p:txBody>
      </p:sp>
      <p:sp>
        <p:nvSpPr>
          <p:cNvPr id="3" name="Content Placeholder 2"/>
          <p:cNvSpPr>
            <a:spLocks noGrp="1"/>
          </p:cNvSpPr>
          <p:nvPr>
            <p:ph idx="1"/>
          </p:nvPr>
        </p:nvSpPr>
        <p:spPr/>
        <p:txBody>
          <a:bodyPr>
            <a:normAutofit lnSpcReduction="10000"/>
          </a:bodyPr>
          <a:lstStyle/>
          <a:p>
            <a:r>
              <a:rPr lang="en-US" dirty="0" smtClean="0"/>
              <a:t>The standard liability waiver, signed by both parent and student, is a legal document required of all students.</a:t>
            </a:r>
          </a:p>
          <a:p>
            <a:endParaRPr lang="en-US" dirty="0" smtClean="0"/>
          </a:p>
          <a:p>
            <a:r>
              <a:rPr lang="en-US" dirty="0"/>
              <a:t>T</a:t>
            </a:r>
            <a:r>
              <a:rPr lang="en-US" dirty="0" smtClean="0"/>
              <a:t>his is not a formality, but is </a:t>
            </a:r>
            <a:r>
              <a:rPr lang="en-US" u="sng" dirty="0" smtClean="0"/>
              <a:t>required</a:t>
            </a:r>
            <a:r>
              <a:rPr lang="en-US" dirty="0" smtClean="0"/>
              <a:t> by UCSD as a condition for SDMC students to be present on the UCSD campus; we are picky about this as part of our compliance with the university’s expectations.</a:t>
            </a:r>
          </a:p>
          <a:p>
            <a:endParaRPr lang="en-US" dirty="0"/>
          </a:p>
          <a:p>
            <a:r>
              <a:rPr lang="en-US" dirty="0" smtClean="0"/>
              <a:t>The particular composition of this waiver is dictated by UCSD.</a:t>
            </a:r>
          </a:p>
          <a:p>
            <a:endParaRPr lang="en-US" dirty="0" smtClean="0"/>
          </a:p>
          <a:p>
            <a:r>
              <a:rPr lang="en-US" i="1" dirty="0" smtClean="0"/>
              <a:t>Your application </a:t>
            </a:r>
            <a:r>
              <a:rPr lang="en-US" i="1" u="sng" dirty="0" smtClean="0"/>
              <a:t>will not be reviewed </a:t>
            </a:r>
            <a:r>
              <a:rPr lang="en-US" i="1" dirty="0" smtClean="0"/>
              <a:t>until an acceptably complete and clear liability waiver has been received.</a:t>
            </a:r>
          </a:p>
        </p:txBody>
      </p:sp>
    </p:spTree>
    <p:extLst>
      <p:ext uri="{BB962C8B-B14F-4D97-AF65-F5344CB8AC3E}">
        <p14:creationId xmlns:p14="http://schemas.microsoft.com/office/powerpoint/2010/main" val="3884982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Waiver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smtClean="0"/>
              <a:t>Liability </a:t>
            </a:r>
            <a:r>
              <a:rPr lang="en-US" dirty="0" smtClean="0"/>
              <a:t>Waiver </a:t>
            </a:r>
            <a:r>
              <a:rPr lang="en-US" dirty="0" smtClean="0"/>
              <a:t>should be submitted</a:t>
            </a:r>
            <a:r>
              <a:rPr lang="en-US" dirty="0" smtClean="0"/>
              <a:t> </a:t>
            </a:r>
            <a:r>
              <a:rPr lang="en-US" dirty="0" smtClean="0"/>
              <a:t>as a hi-res PDF scan sent by email attachment.  </a:t>
            </a:r>
          </a:p>
          <a:p>
            <a:endParaRPr lang="en-US" dirty="0"/>
          </a:p>
          <a:p>
            <a:r>
              <a:rPr lang="en-US" dirty="0" smtClean="0"/>
              <a:t>If the form is not complete and clearly legible, with hand-penned and dated signatures, we will ask you to resubmit</a:t>
            </a:r>
            <a:r>
              <a:rPr lang="en-US" dirty="0" smtClean="0"/>
              <a:t>.</a:t>
            </a:r>
          </a:p>
          <a:p>
            <a:endParaRPr lang="en-US" dirty="0"/>
          </a:p>
          <a:p>
            <a:r>
              <a:rPr lang="en-US" dirty="0" smtClean="0"/>
              <a:t>DO NOT use cursive fonts in lieu of original signatures by hand.</a:t>
            </a:r>
          </a:p>
          <a:p>
            <a:endParaRPr lang="en-US" dirty="0"/>
          </a:p>
          <a:p>
            <a:r>
              <a:rPr lang="en-US" dirty="0"/>
              <a:t>Do not FAX.</a:t>
            </a:r>
          </a:p>
          <a:p>
            <a:endParaRPr lang="en-US" dirty="0"/>
          </a:p>
          <a:p>
            <a:r>
              <a:rPr lang="en-US" dirty="0"/>
              <a:t>Avoid cameras, especially cell phones; the results tend to be inferior</a:t>
            </a:r>
            <a:r>
              <a:rPr lang="en-US" dirty="0" smtClean="0"/>
              <a:t>.</a:t>
            </a:r>
            <a:endParaRPr lang="en-US" dirty="0" smtClean="0"/>
          </a:p>
          <a:p>
            <a:endParaRPr lang="en-US" dirty="0" smtClean="0"/>
          </a:p>
          <a:p>
            <a:r>
              <a:rPr lang="en-US" dirty="0" smtClean="0"/>
              <a:t>If you cannot obtain a hi-res PDF scan, please submit the completed paper form with original signatures by US Mail; we will then scan it ourselves.</a:t>
            </a:r>
          </a:p>
          <a:p>
            <a:endParaRPr lang="en-US" dirty="0" smtClean="0"/>
          </a:p>
        </p:txBody>
      </p:sp>
    </p:spTree>
    <p:extLst>
      <p:ext uri="{BB962C8B-B14F-4D97-AF65-F5344CB8AC3E}">
        <p14:creationId xmlns:p14="http://schemas.microsoft.com/office/powerpoint/2010/main" val="212153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Waiver (cont.)</a:t>
            </a:r>
            <a:endParaRPr lang="en-US" dirty="0"/>
          </a:p>
        </p:txBody>
      </p:sp>
      <p:sp>
        <p:nvSpPr>
          <p:cNvPr id="3" name="Content Placeholder 2"/>
          <p:cNvSpPr>
            <a:spLocks noGrp="1"/>
          </p:cNvSpPr>
          <p:nvPr>
            <p:ph idx="1"/>
          </p:nvPr>
        </p:nvSpPr>
        <p:spPr/>
        <p:txBody>
          <a:bodyPr>
            <a:normAutofit/>
          </a:bodyPr>
          <a:lstStyle/>
          <a:p>
            <a:r>
              <a:rPr lang="en-US" dirty="0" smtClean="0"/>
              <a:t>The liability waiver can be downloaded from</a:t>
            </a:r>
          </a:p>
          <a:p>
            <a:endParaRPr lang="en-US" sz="1300" dirty="0" smtClean="0"/>
          </a:p>
          <a:p>
            <a:pPr marL="0" indent="0" algn="ctr">
              <a:buNone/>
            </a:pPr>
            <a:r>
              <a:rPr lang="en-US" sz="1600" dirty="0" smtClean="0">
                <a:hlinkClick r:id="rId2"/>
              </a:rPr>
              <a:t>Click here to access the waiver form</a:t>
            </a:r>
            <a:endParaRPr lang="en-US" sz="1600" dirty="0" smtClean="0"/>
          </a:p>
          <a:p>
            <a:endParaRPr lang="en-US" sz="1300" dirty="0"/>
          </a:p>
          <a:p>
            <a:r>
              <a:rPr lang="en-US" dirty="0" smtClean="0"/>
              <a:t>If submitted as a hi-res PDF scan, the waiver can be submitted at any time as an attachment to a message to</a:t>
            </a:r>
          </a:p>
          <a:p>
            <a:endParaRPr lang="en-US" sz="1300" dirty="0" smtClean="0">
              <a:hlinkClick r:id="rId3"/>
            </a:endParaRPr>
          </a:p>
          <a:p>
            <a:pPr marL="0" indent="0" algn="ctr">
              <a:buNone/>
            </a:pPr>
            <a:r>
              <a:rPr lang="en-US" sz="1900" dirty="0" smtClean="0">
                <a:hlinkClick r:id="rId3"/>
              </a:rPr>
              <a:t>docs@sdmathcircle.org</a:t>
            </a:r>
            <a:endParaRPr lang="en-US" sz="1900" dirty="0" smtClean="0"/>
          </a:p>
          <a:p>
            <a:pPr marL="0" indent="0" algn="ctr">
              <a:buNone/>
            </a:pPr>
            <a:endParaRPr lang="en-US" sz="1300" dirty="0" smtClean="0"/>
          </a:p>
          <a:p>
            <a:r>
              <a:rPr lang="en-US" dirty="0" smtClean="0"/>
              <a:t>If submitted as an original paper document, send it to</a:t>
            </a:r>
          </a:p>
          <a:p>
            <a:pPr marL="0" indent="0">
              <a:buNone/>
            </a:pPr>
            <a:endParaRPr lang="en-US" sz="1300" dirty="0" smtClean="0"/>
          </a:p>
          <a:p>
            <a:pPr marL="0" indent="0" algn="ctr">
              <a:buNone/>
            </a:pPr>
            <a:r>
              <a:rPr lang="en-US" sz="1900" dirty="0" smtClean="0"/>
              <a:t>San Diego Math Circle</a:t>
            </a:r>
          </a:p>
          <a:p>
            <a:pPr marL="0" indent="0" algn="ctr">
              <a:buNone/>
            </a:pPr>
            <a:r>
              <a:rPr lang="en-US" sz="1900" dirty="0" smtClean="0"/>
              <a:t>PO Box 500091</a:t>
            </a:r>
          </a:p>
          <a:p>
            <a:pPr marL="0" indent="0" algn="ctr">
              <a:buNone/>
            </a:pPr>
            <a:r>
              <a:rPr lang="en-US" sz="1900" dirty="0" smtClean="0"/>
              <a:t>San Diego, CA 92150-0091</a:t>
            </a:r>
          </a:p>
        </p:txBody>
      </p:sp>
    </p:spTree>
    <p:extLst>
      <p:ext uri="{BB962C8B-B14F-4D97-AF65-F5344CB8AC3E}">
        <p14:creationId xmlns:p14="http://schemas.microsoft.com/office/powerpoint/2010/main" val="2673648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9131</TotalTime>
  <Words>1657</Words>
  <Application>Microsoft Office PowerPoint</Application>
  <PresentationFormat>On-screen Show (4:3)</PresentationFormat>
  <Paragraphs>187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How to Apply for SDMC Enrollment</vt:lpstr>
      <vt:lpstr>What does “application” mean?</vt:lpstr>
      <vt:lpstr>Our Process</vt:lpstr>
      <vt:lpstr>GoogleDocs</vt:lpstr>
      <vt:lpstr>What documents are involved?</vt:lpstr>
      <vt:lpstr>The “Primary Email”</vt:lpstr>
      <vt:lpstr>The Liability Waiver</vt:lpstr>
      <vt:lpstr>Liability Waiver (cont.)</vt:lpstr>
      <vt:lpstr>Liability Waiver (cont.)</vt:lpstr>
      <vt:lpstr>Prepare Your GoogleDocs Access</vt:lpstr>
      <vt:lpstr>Step 1 – Send Application Request</vt:lpstr>
      <vt:lpstr>Step 2 – Receive Profile Link</vt:lpstr>
      <vt:lpstr>Step 3 – Develop Student Profile</vt:lpstr>
      <vt:lpstr>Student Profile – Upper Part</vt:lpstr>
      <vt:lpstr>Student Profile – Lower Part</vt:lpstr>
      <vt:lpstr>Student Headshot Photo</vt:lpstr>
      <vt:lpstr>Good Headshot Examples</vt:lpstr>
      <vt:lpstr>Cool, but not so good …</vt:lpstr>
      <vt:lpstr>Step 4 – Submit Request for Review</vt:lpstr>
      <vt:lpstr>Step 5 – Receive Decision</vt:lpstr>
      <vt:lpstr>If Accepted</vt:lpstr>
      <vt:lpstr>If Deferred</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Apply or Re-Apply to SDMC for admission to the 2012-2013 season</dc:title>
  <dc:creator>David</dc:creator>
  <cp:lastModifiedBy>David</cp:lastModifiedBy>
  <cp:revision>89</cp:revision>
  <dcterms:created xsi:type="dcterms:W3CDTF">2012-08-01T06:43:10Z</dcterms:created>
  <dcterms:modified xsi:type="dcterms:W3CDTF">2014-08-01T16:07:30Z</dcterms:modified>
</cp:coreProperties>
</file>